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3" r:id="rId3"/>
    <p:sldId id="271" r:id="rId4"/>
    <p:sldId id="272" r:id="rId5"/>
    <p:sldId id="274" r:id="rId6"/>
    <p:sldId id="273" r:id="rId7"/>
    <p:sldId id="27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5" autoAdjust="0"/>
    <p:restoredTop sz="94660"/>
  </p:normalViewPr>
  <p:slideViewPr>
    <p:cSldViewPr snapToGrid="0">
      <p:cViewPr varScale="1">
        <p:scale>
          <a:sx n="47" d="100"/>
          <a:sy n="47" d="100"/>
        </p:scale>
        <p:origin x="43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2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5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9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9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3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4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7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4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7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B3C84-70C9-4503-8E5A-6AFA9504F1D4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057C1-C88B-42F1-A9A3-BC9FB3FD8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7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brain-tokyo-workshop/tree/master/WANNRelease" TargetMode="External"/><Relationship Id="rId7" Type="http://schemas.openxmlformats.org/officeDocument/2006/relationships/hyperlink" Target="https://en.wikipedia.org/wiki/Network_topology%20/" TargetMode="External"/><Relationship Id="rId2" Type="http://schemas.openxmlformats.org/officeDocument/2006/relationships/hyperlink" Target="https://arxiv.org/abs/1906.043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ogle/brain-tokyo-workshop/tree/master/WANNRelease/prettyNEAT" TargetMode="External"/><Relationship Id="rId5" Type="http://schemas.openxmlformats.org/officeDocument/2006/relationships/hyperlink" Target="https://arxiv.org/abs/1702.04008" TargetMode="External"/><Relationship Id="rId4" Type="http://schemas.openxmlformats.org/officeDocument/2006/relationships/hyperlink" Target="https://ai.googleblog.com/2019/08/exploring-weight-agnostic-neura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50744" y="2041072"/>
            <a:ext cx="856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i="0" dirty="0">
                <a:effectLst/>
                <a:latin typeface="+mj-lt"/>
              </a:rPr>
              <a:t>Weight Agnostic Neural </a:t>
            </a:r>
            <a:r>
              <a:rPr lang="en-US" altLang="ko-KR" sz="4000" b="1" i="0" dirty="0" smtClean="0">
                <a:effectLst/>
                <a:latin typeface="+mj-lt"/>
              </a:rPr>
              <a:t>Networks</a:t>
            </a:r>
            <a:endParaRPr lang="en-US" altLang="ko-KR" sz="4000" b="1" i="0" dirty="0">
              <a:effectLst/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14800" y="3194115"/>
            <a:ext cx="4620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 smtClean="0">
                <a:latin typeface="+mj-lt"/>
              </a:rPr>
              <a:t>딥러닝</a:t>
            </a:r>
            <a:r>
              <a:rPr lang="ko-KR" altLang="en-US" sz="2400" b="1" dirty="0" smtClean="0">
                <a:latin typeface="+mj-lt"/>
              </a:rPr>
              <a:t> 경량화 </a:t>
            </a:r>
            <a:r>
              <a:rPr lang="en-US" altLang="ko-KR" sz="2400" b="1" dirty="0" smtClean="0">
                <a:latin typeface="+mj-lt"/>
              </a:rPr>
              <a:t>- </a:t>
            </a:r>
            <a:r>
              <a:rPr lang="ko-KR" altLang="en-US" sz="2400" b="1" dirty="0" smtClean="0">
                <a:latin typeface="+mj-lt"/>
              </a:rPr>
              <a:t>가중치 공유</a:t>
            </a:r>
            <a:endParaRPr lang="en-US" altLang="ko-KR" sz="2400" b="1" i="0" dirty="0">
              <a:effectLst/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71715" y="3970308"/>
            <a:ext cx="3722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+mj-lt"/>
              </a:rPr>
              <a:t>20.07.23 (</a:t>
            </a:r>
            <a:r>
              <a:rPr lang="ko-KR" altLang="en-US" dirty="0" smtClean="0">
                <a:latin typeface="+mj-lt"/>
              </a:rPr>
              <a:t>목</a:t>
            </a:r>
            <a:r>
              <a:rPr lang="en-US" altLang="ko-KR" dirty="0" smtClean="0">
                <a:latin typeface="+mj-lt"/>
              </a:rPr>
              <a:t>)</a:t>
            </a:r>
          </a:p>
          <a:p>
            <a:pPr algn="ctr"/>
            <a:endParaRPr lang="en-US" altLang="ko-KR" dirty="0" smtClean="0">
              <a:latin typeface="+mj-lt"/>
            </a:endParaRPr>
          </a:p>
          <a:p>
            <a:pPr algn="ctr"/>
            <a:r>
              <a:rPr lang="ko-KR" altLang="en-US" dirty="0" smtClean="0">
                <a:latin typeface="+mj-lt"/>
              </a:rPr>
              <a:t>김선민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err="1" smtClean="0">
                <a:latin typeface="+mj-lt"/>
              </a:rPr>
              <a:t>정병현</a:t>
            </a:r>
            <a:endParaRPr lang="en-US" altLang="ko-KR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33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6872" y="206493"/>
            <a:ext cx="9871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effectLst/>
                <a:latin typeface="+mj-lt"/>
              </a:rPr>
              <a:t>Weight Agnostic Neural Networks </a:t>
            </a:r>
            <a:r>
              <a:rPr lang="en-US" altLang="ko-KR" sz="2400" b="1" dirty="0"/>
              <a:t>- </a:t>
            </a:r>
            <a:r>
              <a:rPr lang="en-US" altLang="ko-KR" sz="2400" b="1" dirty="0" smtClean="0"/>
              <a:t>2019 </a:t>
            </a:r>
            <a:r>
              <a:rPr lang="en-US" altLang="ko-KR" b="1" dirty="0" err="1" smtClean="0"/>
              <a:t>arXiv</a:t>
            </a:r>
            <a:r>
              <a:rPr lang="en-US" altLang="ko-KR" b="1" dirty="0" smtClean="0"/>
              <a:t>. </a:t>
            </a:r>
            <a:r>
              <a:rPr lang="en-US" altLang="ko-KR" b="1" dirty="0"/>
              <a:t>b</a:t>
            </a:r>
            <a:r>
              <a:rPr lang="en-US" altLang="ko-KR" b="1" dirty="0" smtClean="0"/>
              <a:t>y </a:t>
            </a:r>
            <a:r>
              <a:rPr lang="en-US" altLang="ko-KR" sz="2400" b="1" dirty="0" smtClean="0"/>
              <a:t>Google</a:t>
            </a:r>
            <a:endParaRPr lang="en-US" altLang="ko-KR" sz="2400" b="1" i="0" dirty="0">
              <a:effectLst/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0B8A3A-76FF-4CDF-BCFC-F7300DEC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959452"/>
            <a:ext cx="7681232" cy="415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1181D8-243F-424C-B797-89729ED5714F}"/>
              </a:ext>
            </a:extLst>
          </p:cNvPr>
          <p:cNvSpPr/>
          <p:nvPr/>
        </p:nvSpPr>
        <p:spPr>
          <a:xfrm>
            <a:off x="7548722" y="2164537"/>
            <a:ext cx="46432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Roboto"/>
              </a:rPr>
              <a:t>기존 네트워크의 경우 모두가 다 연결된 신경망 </a:t>
            </a:r>
            <a:r>
              <a:rPr lang="ko-KR" altLang="en-US" dirty="0" err="1" smtClean="0">
                <a:latin typeface="Roboto"/>
              </a:rPr>
              <a:t>아키텍쳐</a:t>
            </a:r>
            <a:endParaRPr lang="en-US" altLang="ko-KR" dirty="0">
              <a:latin typeface="Roboto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Roboto"/>
              </a:rPr>
              <a:t>훈련 </a:t>
            </a:r>
            <a:r>
              <a:rPr lang="ko-KR" altLang="en-US" dirty="0">
                <a:latin typeface="Roboto"/>
              </a:rPr>
              <a:t>단순화를 위해 각 가중치 연결의 </a:t>
            </a:r>
            <a:r>
              <a:rPr lang="ko-KR" altLang="en-US" dirty="0" smtClean="0">
                <a:latin typeface="Roboto"/>
              </a:rPr>
              <a:t>값이</a:t>
            </a:r>
            <a:r>
              <a:rPr lang="en-US" altLang="ko-KR" dirty="0" smtClean="0">
                <a:latin typeface="Roboto"/>
              </a:rPr>
              <a:t> </a:t>
            </a:r>
            <a:r>
              <a:rPr lang="ko-KR" altLang="en-US" dirty="0">
                <a:latin typeface="Roboto"/>
              </a:rPr>
              <a:t>동일하거나 공유될 때 수행하도록 설계</a:t>
            </a:r>
            <a:endParaRPr lang="en-US" altLang="ko-KR" dirty="0">
              <a:latin typeface="Roboto"/>
            </a:endParaRPr>
          </a:p>
          <a:p>
            <a:endParaRPr lang="en-US" altLang="ko-KR" dirty="0"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Roboto"/>
              </a:rPr>
              <a:t>단 설정해주는 공유 가중치에 대한 값은 무작위 </a:t>
            </a:r>
            <a:r>
              <a:rPr lang="ko-KR" altLang="en-US" dirty="0">
                <a:latin typeface="Roboto"/>
              </a:rPr>
              <a:t>샘플링 </a:t>
            </a:r>
            <a:r>
              <a:rPr lang="ko-KR" altLang="en-US" dirty="0" smtClean="0">
                <a:latin typeface="Roboto"/>
              </a:rPr>
              <a:t>가능</a:t>
            </a:r>
            <a:endParaRPr lang="en-US" altLang="ko-KR" dirty="0" smtClean="0">
              <a:latin typeface="Roboto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  <a:latin typeface="Roboto"/>
              </a:rPr>
              <a:t>기존 방식보다 훨씬 더 연결 가중치가 줄은 모습이 보임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D4CFE-26F7-4AB6-ADAA-DEBFB3CFC47D}"/>
              </a:ext>
            </a:extLst>
          </p:cNvPr>
          <p:cNvSpPr txBox="1"/>
          <p:nvPr/>
        </p:nvSpPr>
        <p:spPr>
          <a:xfrm>
            <a:off x="123825" y="85214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Roboto"/>
              </a:rPr>
              <a:t>모든 </a:t>
            </a:r>
            <a:r>
              <a:rPr lang="ko-KR" altLang="en-US" dirty="0">
                <a:latin typeface="Roboto"/>
              </a:rPr>
              <a:t>가중치 매개 변수를 학습하는 기존 방법과 달리</a:t>
            </a:r>
            <a:r>
              <a:rPr lang="en-US" altLang="ko-KR" dirty="0">
                <a:latin typeface="Roboto"/>
              </a:rPr>
              <a:t> </a:t>
            </a:r>
            <a:r>
              <a:rPr lang="ko-KR" altLang="en-US" dirty="0">
                <a:latin typeface="Roboto"/>
              </a:rPr>
              <a:t>가중치를 줄여</a:t>
            </a:r>
            <a:r>
              <a:rPr lang="en-US" altLang="ko-KR" dirty="0">
                <a:latin typeface="Roboto"/>
              </a:rPr>
              <a:t> </a:t>
            </a:r>
            <a:r>
              <a:rPr lang="ko-KR" altLang="en-US" dirty="0">
                <a:latin typeface="Roboto"/>
              </a:rPr>
              <a:t>광범위한 공유 가중치를 가지게 하는 방법</a:t>
            </a:r>
            <a:endParaRPr lang="en-US" altLang="ko-KR" dirty="0">
              <a:latin typeface="Roboto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Roboto"/>
            </a:endParaRPr>
          </a:p>
          <a:p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하나의 가중치를 </a:t>
            </a:r>
            <a:r>
              <a:rPr lang="ko-KR" altLang="en-US" b="1" dirty="0" smtClean="0">
                <a:solidFill>
                  <a:srgbClr val="FF0000"/>
                </a:solidFill>
              </a:rPr>
              <a:t>여러 </a:t>
            </a:r>
            <a:r>
              <a:rPr lang="ko-KR" altLang="en-US" b="1" dirty="0">
                <a:solidFill>
                  <a:srgbClr val="FF0000"/>
                </a:solidFill>
              </a:rPr>
              <a:t>노드에서 공유</a:t>
            </a:r>
            <a:r>
              <a:rPr lang="ko-KR" altLang="en-US" dirty="0"/>
              <a:t>하여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대신 </a:t>
            </a:r>
            <a:r>
              <a:rPr lang="ko-KR" altLang="en-US" dirty="0">
                <a:solidFill>
                  <a:srgbClr val="FF0000"/>
                </a:solidFill>
              </a:rPr>
              <a:t>모델의 구조 자체를 조금씩 변경하며 </a:t>
            </a:r>
            <a:r>
              <a:rPr lang="ko-KR" altLang="en-US" dirty="0" smtClean="0">
                <a:solidFill>
                  <a:srgbClr val="FF0000"/>
                </a:solidFill>
              </a:rPr>
              <a:t>평가 </a:t>
            </a:r>
            <a:r>
              <a:rPr lang="ko-KR" altLang="en-US" dirty="0">
                <a:solidFill>
                  <a:srgbClr val="FF0000"/>
                </a:solidFill>
              </a:rPr>
              <a:t>후 개선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1181D8-243F-424C-B797-89729ED5714F}"/>
              </a:ext>
            </a:extLst>
          </p:cNvPr>
          <p:cNvSpPr/>
          <p:nvPr/>
        </p:nvSpPr>
        <p:spPr>
          <a:xfrm>
            <a:off x="366872" y="6119336"/>
            <a:ext cx="7191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Roboto"/>
              </a:rPr>
              <a:t>- </a:t>
            </a:r>
            <a:r>
              <a:rPr lang="ko-KR" altLang="en-US" dirty="0" smtClean="0">
                <a:latin typeface="Roboto"/>
              </a:rPr>
              <a:t>기존 네트워크와 가중치 공유했을 때의 네트워크에 대한 비교 </a:t>
            </a:r>
            <a:r>
              <a:rPr lang="en-US" altLang="ko-KR" dirty="0" smtClean="0">
                <a:latin typeface="Roboto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4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360" y="206494"/>
            <a:ext cx="9061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effectLst/>
                <a:latin typeface="+mj-lt"/>
              </a:rPr>
              <a:t>Weight Agnostic Neural </a:t>
            </a:r>
            <a:r>
              <a:rPr lang="en-US" altLang="ko-KR" sz="2400" b="1" i="0" dirty="0" smtClean="0">
                <a:effectLst/>
                <a:latin typeface="+mj-lt"/>
              </a:rPr>
              <a:t>Networks - NEAT</a:t>
            </a:r>
            <a:endParaRPr lang="en-US" altLang="ko-KR" sz="2400" b="1" i="0" dirty="0">
              <a:effectLst/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1BD5AB-E235-4565-8691-0ED145E2DC65}"/>
              </a:ext>
            </a:extLst>
          </p:cNvPr>
          <p:cNvSpPr/>
          <p:nvPr/>
        </p:nvSpPr>
        <p:spPr>
          <a:xfrm>
            <a:off x="127832" y="731478"/>
            <a:ext cx="11406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◆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네트워크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토포롤지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방식으로 구현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516" y="1265031"/>
            <a:ext cx="12064168" cy="2731253"/>
            <a:chOff x="0" y="1681351"/>
            <a:chExt cx="12192000" cy="27312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4FDB961-4C92-49B0-BB2C-C95E4D9B9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77603"/>
              <a:ext cx="12192000" cy="2506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084" y="1681351"/>
              <a:ext cx="2438400" cy="273125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607910" y="1681351"/>
              <a:ext cx="7097563" cy="273125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896527" y="1681351"/>
              <a:ext cx="2264993" cy="273125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2" descr="https://upload.wikimedia.org/wikipedia/commons/thumb/9/97/NetworkTopologies.svg/300px-NetworkTopologi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175" y="4502494"/>
            <a:ext cx="2496930" cy="12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51BD5AB-E235-4565-8691-0ED145E2DC65}"/>
              </a:ext>
            </a:extLst>
          </p:cNvPr>
          <p:cNvSpPr/>
          <p:nvPr/>
        </p:nvSpPr>
        <p:spPr>
          <a:xfrm>
            <a:off x="9800635" y="5740415"/>
            <a:ext cx="2326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네트워크 </a:t>
            </a:r>
            <a:r>
              <a:rPr lang="ko-KR" altLang="en-US" sz="1400" dirty="0" err="1" smtClean="0"/>
              <a:t>토포롤지</a:t>
            </a:r>
            <a:r>
              <a:rPr lang="ko-KR" altLang="en-US" sz="1400" dirty="0" smtClean="0"/>
              <a:t> 방식</a:t>
            </a:r>
            <a:endParaRPr lang="en-US" altLang="ko-KR" sz="14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27832" y="4059603"/>
            <a:ext cx="95776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왼쪽 </a:t>
            </a:r>
            <a:r>
              <a:rPr lang="en-US" altLang="ko-KR" dirty="0"/>
              <a:t>: </a:t>
            </a:r>
            <a:r>
              <a:rPr lang="ko-KR" altLang="en-US" dirty="0"/>
              <a:t>입력 및 출력이 부분적으로만 연결된 최소 네트워크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중간 </a:t>
            </a:r>
            <a:r>
              <a:rPr lang="en-US" altLang="ko-KR" dirty="0"/>
              <a:t>(1) : </a:t>
            </a:r>
            <a:r>
              <a:rPr lang="ko-KR" altLang="en-US" dirty="0"/>
              <a:t>노드 삽입 </a:t>
            </a:r>
            <a:r>
              <a:rPr lang="en-US" altLang="ko-KR" dirty="0"/>
              <a:t>: </a:t>
            </a:r>
            <a:r>
              <a:rPr lang="ko-KR" altLang="en-US" dirty="0"/>
              <a:t>기존 연결을 분할하여 새 노드 삽입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중간 </a:t>
            </a:r>
            <a:r>
              <a:rPr lang="en-US" altLang="ko-KR" dirty="0"/>
              <a:t>(2) : </a:t>
            </a:r>
            <a:r>
              <a:rPr lang="ko-KR" altLang="en-US" dirty="0"/>
              <a:t>연결 추가 </a:t>
            </a:r>
            <a:r>
              <a:rPr lang="en-US" altLang="ko-KR" dirty="0"/>
              <a:t>: </a:t>
            </a:r>
            <a:r>
              <a:rPr lang="ko-KR" altLang="en-US" dirty="0"/>
              <a:t>이전에 연결되지 않은 두 개의 노드를 연결하여 새 연결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중간 </a:t>
            </a:r>
            <a:r>
              <a:rPr lang="en-US" altLang="ko-KR" dirty="0"/>
              <a:t>(3) : </a:t>
            </a:r>
            <a:r>
              <a:rPr lang="ko-KR" altLang="en-US" dirty="0"/>
              <a:t> 변경 활성화 </a:t>
            </a:r>
            <a:r>
              <a:rPr lang="en-US" altLang="ko-KR" dirty="0"/>
              <a:t>: </a:t>
            </a:r>
            <a:r>
              <a:rPr lang="ko-KR" altLang="en-US" dirty="0"/>
              <a:t>숨겨진 노드의 활성화 기능 재할당 </a:t>
            </a:r>
            <a:r>
              <a:rPr lang="en-US" altLang="ko-KR" dirty="0"/>
              <a:t>(Activation </a:t>
            </a:r>
            <a:r>
              <a:rPr lang="en-US" altLang="ko-KR" dirty="0" err="1"/>
              <a:t>Func</a:t>
            </a:r>
            <a:r>
              <a:rPr lang="en-US" altLang="ko-KR" dirty="0"/>
              <a:t> </a:t>
            </a:r>
            <a:r>
              <a:rPr lang="ko-KR" altLang="en-US" dirty="0"/>
              <a:t>바꾸기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오른쪽 </a:t>
            </a:r>
            <a:r>
              <a:rPr lang="en-US" altLang="ko-KR" dirty="0"/>
              <a:t>: </a:t>
            </a:r>
            <a:r>
              <a:rPr lang="ko-KR" altLang="en-US" dirty="0"/>
              <a:t>연결된 노드들의 활성화 및 </a:t>
            </a:r>
            <a:r>
              <a:rPr lang="en-US" altLang="ko-KR" dirty="0"/>
              <a:t>change </a:t>
            </a:r>
            <a:r>
              <a:rPr lang="ko-KR" altLang="en-US" dirty="0"/>
              <a:t>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** </a:t>
            </a:r>
            <a:r>
              <a:rPr lang="ko-KR" altLang="en-US" dirty="0"/>
              <a:t>가능한 활성화 기능 </a:t>
            </a:r>
            <a:r>
              <a:rPr lang="en-US" altLang="ko-KR" dirty="0"/>
              <a:t>(linear, step, sin, cosine, Gaussian, </a:t>
            </a:r>
            <a:r>
              <a:rPr lang="en-US" altLang="ko-KR" dirty="0" err="1"/>
              <a:t>tanh</a:t>
            </a:r>
            <a:r>
              <a:rPr lang="en-US" altLang="ko-KR" dirty="0"/>
              <a:t>, sigmoid, inverse, absolute value, 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0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034D483-AE10-4F46-A236-B5C18C274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1212102"/>
            <a:ext cx="9217713" cy="56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2CF1C-D8AB-4EF1-9184-88848E24ADE5}"/>
              </a:ext>
            </a:extLst>
          </p:cNvPr>
          <p:cNvSpPr txBox="1"/>
          <p:nvPr/>
        </p:nvSpPr>
        <p:spPr>
          <a:xfrm>
            <a:off x="467360" y="668159"/>
            <a:ext cx="6418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◆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전체적인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WANN </a:t>
            </a:r>
            <a:r>
              <a:rPr lang="ko-KR" altLang="en-US" sz="2000" b="1" dirty="0">
                <a:solidFill>
                  <a:srgbClr val="FF0000"/>
                </a:solidFill>
              </a:rPr>
              <a:t>네트워크 구조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구성 </a:t>
            </a:r>
            <a:r>
              <a:rPr lang="ko-KR" altLang="en-US" sz="2000" b="1" dirty="0">
                <a:solidFill>
                  <a:srgbClr val="FF0000"/>
                </a:solidFill>
              </a:rPr>
              <a:t>방법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360" y="206494"/>
            <a:ext cx="9061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effectLst/>
                <a:latin typeface="+mj-lt"/>
              </a:rPr>
              <a:t>Weight Agnostic Neural </a:t>
            </a:r>
            <a:r>
              <a:rPr lang="en-US" altLang="ko-KR" sz="2400" b="1" i="0" dirty="0" smtClean="0">
                <a:effectLst/>
                <a:latin typeface="+mj-lt"/>
              </a:rPr>
              <a:t>Networks – </a:t>
            </a:r>
            <a:r>
              <a:rPr lang="ko-KR" altLang="en-US" sz="2400" b="1" i="0" dirty="0" smtClean="0">
                <a:effectLst/>
                <a:latin typeface="+mj-lt"/>
              </a:rPr>
              <a:t>전체 구조</a:t>
            </a:r>
            <a:endParaRPr lang="en-US" altLang="ko-KR" sz="2400" b="1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867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360" y="206494"/>
            <a:ext cx="7233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0" dirty="0">
                <a:effectLst/>
                <a:latin typeface="+mj-lt"/>
              </a:rPr>
              <a:t>Weight Agnostic Neural </a:t>
            </a:r>
            <a:r>
              <a:rPr lang="en-US" altLang="ko-KR" sz="2400" b="1" i="0" dirty="0" smtClean="0">
                <a:effectLst/>
                <a:latin typeface="+mj-lt"/>
              </a:rPr>
              <a:t>Networks – </a:t>
            </a:r>
            <a:r>
              <a:rPr lang="en-US" altLang="ko-KR" sz="2400" b="1" dirty="0" err="1" smtClean="0"/>
              <a:t>PrettyNEAT</a:t>
            </a:r>
            <a:endParaRPr lang="en-US" altLang="ko-KR" sz="2400" b="1" i="0" dirty="0">
              <a:effectLst/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1181D8-243F-424C-B797-89729ED5714F}"/>
              </a:ext>
            </a:extLst>
          </p:cNvPr>
          <p:cNvSpPr/>
          <p:nvPr/>
        </p:nvSpPr>
        <p:spPr>
          <a:xfrm>
            <a:off x="336732" y="5380672"/>
            <a:ext cx="110725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/>
              <a:t>강화학습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Tool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Open AI Gym</a:t>
            </a:r>
            <a:r>
              <a:rPr lang="ko-KR" altLang="en-US" dirty="0" smtClean="0"/>
              <a:t>을 사용하여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왼쪽은 </a:t>
            </a:r>
            <a:r>
              <a:rPr lang="ko-KR" altLang="en-US" dirty="0"/>
              <a:t>가중치 </a:t>
            </a:r>
            <a:r>
              <a:rPr lang="en-US" altLang="ko-KR" dirty="0"/>
              <a:t>1.0 </a:t>
            </a:r>
            <a:r>
              <a:rPr lang="ko-KR" altLang="en-US" dirty="0" smtClean="0"/>
              <a:t>진행 시 가장 </a:t>
            </a:r>
            <a:r>
              <a:rPr lang="ko-KR" altLang="en-US" dirty="0"/>
              <a:t>좋은 네트워크</a:t>
            </a:r>
            <a:r>
              <a:rPr lang="en-US" altLang="ko-KR" dirty="0" smtClean="0"/>
              <a:t>, (</a:t>
            </a:r>
            <a:r>
              <a:rPr lang="ko-KR" altLang="en-US" dirty="0" smtClean="0"/>
              <a:t>구조가 가장 좋아진 것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오른쪽은 </a:t>
            </a:r>
            <a:r>
              <a:rPr lang="ko-KR" altLang="en-US" dirty="0"/>
              <a:t>챔피언 </a:t>
            </a:r>
            <a:r>
              <a:rPr lang="ko-KR" altLang="en-US" dirty="0" smtClean="0"/>
              <a:t>네트워크 </a:t>
            </a:r>
            <a:r>
              <a:rPr lang="ko-KR" altLang="en-US" dirty="0" smtClean="0"/>
              <a:t>가중치가 가장 </a:t>
            </a:r>
            <a:r>
              <a:rPr lang="ko-KR" altLang="en-US" dirty="0" err="1" smtClean="0"/>
              <a:t>적절해지고</a:t>
            </a:r>
            <a:r>
              <a:rPr lang="ko-KR" altLang="en-US" dirty="0" smtClean="0"/>
              <a:t> 구조가 그에 맞게 조절된 것 </a:t>
            </a:r>
            <a:r>
              <a:rPr lang="ko-KR" altLang="en-US" dirty="0" err="1" smtClean="0"/>
              <a:t>ㅇㅇ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■ </a:t>
            </a:r>
            <a:r>
              <a:rPr lang="ko-KR" altLang="en-US" dirty="0" smtClean="0"/>
              <a:t>결론적으로 즉 </a:t>
            </a:r>
            <a:r>
              <a:rPr lang="ko-KR" altLang="en-US" dirty="0" smtClean="0">
                <a:solidFill>
                  <a:srgbClr val="FF0000"/>
                </a:solidFill>
              </a:rPr>
              <a:t>각 </a:t>
            </a:r>
            <a:r>
              <a:rPr lang="ko-KR" altLang="en-US" dirty="0">
                <a:solidFill>
                  <a:srgbClr val="FF0000"/>
                </a:solidFill>
              </a:rPr>
              <a:t>가중치에 대해 가장 최적화된 </a:t>
            </a:r>
            <a:r>
              <a:rPr lang="ko-KR" altLang="en-US" dirty="0" smtClean="0">
                <a:solidFill>
                  <a:srgbClr val="FF0000"/>
                </a:solidFill>
              </a:rPr>
              <a:t>네트워크 구조를 </a:t>
            </a:r>
            <a:r>
              <a:rPr lang="ko-KR" altLang="en-US" dirty="0">
                <a:solidFill>
                  <a:srgbClr val="FF0000"/>
                </a:solidFill>
              </a:rPr>
              <a:t>구축하는 것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" name="trial_racer_-1.4.800px">
            <a:hlinkClick r:id="" action="ppaction://media"/>
            <a:extLst>
              <a:ext uri="{FF2B5EF4-FFF2-40B4-BE49-F238E27FC236}">
                <a16:creationId xmlns:a16="http://schemas.microsoft.com/office/drawing/2014/main" id="{F96ED11F-2046-402F-AEF6-0E5CD23E0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360" y="1139321"/>
            <a:ext cx="5231945" cy="4093997"/>
          </a:xfrm>
          <a:prstGeom prst="rect">
            <a:avLst/>
          </a:prstGeom>
        </p:spPr>
      </p:pic>
      <p:pic>
        <p:nvPicPr>
          <p:cNvPr id="5" name="trained_racer">
            <a:hlinkClick r:id="" action="ppaction://media"/>
            <a:extLst>
              <a:ext uri="{FF2B5EF4-FFF2-40B4-BE49-F238E27FC236}">
                <a16:creationId xmlns:a16="http://schemas.microsoft.com/office/drawing/2014/main" id="{C8B5E282-2BE2-4CA3-918B-427279DE61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3490" y="1122933"/>
            <a:ext cx="5038766" cy="409399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7360" y="661268"/>
            <a:ext cx="6341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◆ 가중치 </a:t>
            </a:r>
            <a:r>
              <a:rPr lang="ko-KR" altLang="en-US" sz="2000" b="1" dirty="0">
                <a:solidFill>
                  <a:srgbClr val="FF0000"/>
                </a:solidFill>
              </a:rPr>
              <a:t>공유 개념을 이용한 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PrettyNEAT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1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1181D8-243F-424C-B797-89729ED5714F}"/>
              </a:ext>
            </a:extLst>
          </p:cNvPr>
          <p:cNvSpPr/>
          <p:nvPr/>
        </p:nvSpPr>
        <p:spPr>
          <a:xfrm>
            <a:off x="467360" y="5064890"/>
            <a:ext cx="11072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MNIST Data </a:t>
            </a:r>
            <a:r>
              <a:rPr lang="ko-KR" altLang="en-US" dirty="0" smtClean="0"/>
              <a:t>에 맞춰진 최적화된 구조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동일한 </a:t>
            </a:r>
            <a:r>
              <a:rPr lang="en-US" altLang="ko-KR" dirty="0"/>
              <a:t>WANN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다른 가중치가 할당되는 경우</a:t>
            </a:r>
            <a:r>
              <a:rPr lang="en-US" altLang="ko-KR" dirty="0"/>
              <a:t>, </a:t>
            </a:r>
            <a:r>
              <a:rPr lang="ko-KR" altLang="en-US" dirty="0"/>
              <a:t>동일 작업에 여러 개별 모델을 얻을 수 있고</a:t>
            </a:r>
            <a:r>
              <a:rPr lang="en-US" altLang="ko-KR" dirty="0" smtClean="0"/>
              <a:t>, (</a:t>
            </a:r>
            <a:r>
              <a:rPr lang="ko-KR" altLang="en-US" dirty="0" smtClean="0">
                <a:solidFill>
                  <a:srgbClr val="FF0000"/>
                </a:solidFill>
              </a:rPr>
              <a:t>성능이 어느정도 나오는 다양한 구조 모델이 나온다는 뜻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</a:rPr>
              <a:t>이는 </a:t>
            </a:r>
            <a:r>
              <a:rPr lang="ko-KR" altLang="en-US" dirty="0">
                <a:solidFill>
                  <a:srgbClr val="FF0000"/>
                </a:solidFill>
              </a:rPr>
              <a:t>일반적으로 단일 모델보다 더 좋은 성능을 얻는다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en-US" altLang="ko-KR" dirty="0" smtClean="0">
                <a:solidFill>
                  <a:srgbClr val="FF0000"/>
                </a:solidFill>
              </a:rPr>
              <a:t> (</a:t>
            </a:r>
            <a:r>
              <a:rPr lang="ko-KR" altLang="en-US" dirty="0" smtClean="0">
                <a:solidFill>
                  <a:srgbClr val="FF0000"/>
                </a:solidFill>
              </a:rPr>
              <a:t>다중 모델이면 </a:t>
            </a:r>
            <a:r>
              <a:rPr lang="ko-KR" altLang="en-US" dirty="0" err="1" smtClean="0">
                <a:solidFill>
                  <a:srgbClr val="FF0000"/>
                </a:solidFill>
              </a:rPr>
              <a:t>앙상블적인</a:t>
            </a:r>
            <a:r>
              <a:rPr lang="ko-KR" altLang="en-US" dirty="0" smtClean="0">
                <a:solidFill>
                  <a:srgbClr val="FF0000"/>
                </a:solidFill>
              </a:rPr>
              <a:t> 느낌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MNIST</a:t>
            </a:r>
            <a:r>
              <a:rPr lang="ko-KR" altLang="en-US" dirty="0"/>
              <a:t>에 적용될 때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평소 </a:t>
            </a:r>
            <a:r>
              <a:rPr lang="en-US" altLang="ko-KR" dirty="0" smtClean="0"/>
              <a:t>=&gt; </a:t>
            </a:r>
            <a:r>
              <a:rPr lang="en-US" altLang="ko-KR" dirty="0" smtClean="0"/>
              <a:t>80 %)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서로 </a:t>
            </a:r>
            <a:r>
              <a:rPr lang="ko-KR" altLang="en-US" dirty="0"/>
              <a:t>다른 공유 가중치로 할당 된 </a:t>
            </a:r>
            <a:r>
              <a:rPr lang="en-US" altLang="ko-KR" dirty="0"/>
              <a:t>WANN</a:t>
            </a:r>
            <a:r>
              <a:rPr lang="ko-KR" altLang="en-US" dirty="0"/>
              <a:t>을 사용하면 </a:t>
            </a:r>
            <a:r>
              <a:rPr lang="ko-KR" altLang="en-US" dirty="0" smtClean="0"/>
              <a:t>정확도가</a:t>
            </a:r>
            <a:r>
              <a:rPr lang="en-US" altLang="ko-KR" dirty="0"/>
              <a:t> </a:t>
            </a:r>
            <a:r>
              <a:rPr lang="en-US" altLang="ko-KR" dirty="0" smtClean="0"/>
              <a:t>=&gt;</a:t>
            </a:r>
            <a:r>
              <a:rPr lang="en-US" altLang="ko-KR" dirty="0" smtClean="0"/>
              <a:t> </a:t>
            </a:r>
            <a:r>
              <a:rPr lang="en-US" altLang="ko-KR" dirty="0"/>
              <a:t>90 %</a:t>
            </a:r>
            <a:r>
              <a:rPr lang="ko-KR" altLang="en-US" dirty="0"/>
              <a:t>로 증가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8368D4-6D12-4288-B075-ABACA2DB3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920"/>
            <a:ext cx="11366339" cy="43192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360" y="206494"/>
            <a:ext cx="9061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effectLst/>
                <a:latin typeface="+mj-lt"/>
              </a:rPr>
              <a:t>Weight Agnostic Neural </a:t>
            </a:r>
            <a:r>
              <a:rPr lang="en-US" altLang="ko-KR" sz="2400" b="1" i="0" dirty="0" smtClean="0">
                <a:effectLst/>
                <a:latin typeface="+mj-lt"/>
              </a:rPr>
              <a:t>Networks – </a:t>
            </a:r>
            <a:r>
              <a:rPr lang="en-US" altLang="ko-KR" sz="2400" b="1" dirty="0" smtClean="0">
                <a:latin typeface="+mj-lt"/>
              </a:rPr>
              <a:t>MNIST</a:t>
            </a:r>
            <a:endParaRPr lang="en-US" altLang="ko-KR" sz="2400" b="1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45948"/>
            <a:ext cx="11983453" cy="5352823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arxiv.org/abs/1906.04358</a:t>
            </a:r>
            <a:r>
              <a:rPr lang="en-US" altLang="ko-KR" dirty="0" smtClean="0"/>
              <a:t> // </a:t>
            </a:r>
            <a:r>
              <a:rPr lang="en-US" altLang="ko-KR" dirty="0" err="1" smtClean="0"/>
              <a:t>arXiv</a:t>
            </a:r>
            <a:r>
              <a:rPr lang="en-US" altLang="ko-KR" dirty="0" smtClean="0"/>
              <a:t> - Weight Agnostic Neural Networks</a:t>
            </a:r>
            <a:endParaRPr lang="en-US" altLang="ko-KR" dirty="0" smtClean="0">
              <a:hlinkClick r:id="rId3"/>
            </a:endParaRP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github.com/google/brain-tokyo-workshop/tree/master/WANNRelease</a:t>
            </a:r>
            <a:r>
              <a:rPr lang="en-US" altLang="ko-KR" dirty="0" smtClean="0"/>
              <a:t> // Weight Agnostic Neural Networks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ai.googleblog.com/2019/08/exploring-weight-agnostic-neural.html</a:t>
            </a:r>
            <a:r>
              <a:rPr lang="en-US" altLang="ko-KR" dirty="0" smtClean="0"/>
              <a:t> // Google AI Blog</a:t>
            </a:r>
          </a:p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arxiv.org/abs/1702.04008</a:t>
            </a:r>
            <a:r>
              <a:rPr lang="en-US" altLang="ko-KR" dirty="0" smtClean="0"/>
              <a:t> // 2017</a:t>
            </a:r>
            <a:r>
              <a:rPr lang="ko-KR" altLang="en-US" dirty="0" smtClean="0"/>
              <a:t>년에 나온 가중치 공유 </a:t>
            </a:r>
            <a:r>
              <a:rPr lang="ko-KR" altLang="en-US" dirty="0" err="1" smtClean="0"/>
              <a:t>유사논문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gausian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r>
              <a:rPr lang="en-US" altLang="ko-KR" dirty="0" smtClean="0">
                <a:hlinkClick r:id="rId6"/>
              </a:rPr>
              <a:t>https</a:t>
            </a:r>
            <a:r>
              <a:rPr lang="en-US" altLang="ko-KR" dirty="0">
                <a:hlinkClick r:id="rId6"/>
              </a:rPr>
              <a:t>://</a:t>
            </a:r>
            <a:r>
              <a:rPr lang="en-US" altLang="ko-KR" dirty="0" smtClean="0">
                <a:hlinkClick r:id="rId6"/>
              </a:rPr>
              <a:t>github.com/google/brain-tokyo-workshop/tree/master/WANNRelease/prettyNEAT</a:t>
            </a:r>
            <a:r>
              <a:rPr lang="en-US" altLang="ko-KR" dirty="0" smtClean="0"/>
              <a:t> // </a:t>
            </a:r>
            <a:r>
              <a:rPr lang="en-US" altLang="ko-KR" dirty="0" err="1" smtClean="0"/>
              <a:t>PrettyNEAT</a:t>
            </a:r>
            <a:endParaRPr lang="en-US" altLang="ko-KR" dirty="0" smtClean="0"/>
          </a:p>
          <a:p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en-US" altLang="ko-KR" dirty="0" smtClean="0"/>
              <a:t>Gym</a:t>
            </a:r>
            <a:endParaRPr lang="en-US" altLang="ko-KR" dirty="0">
              <a:hlinkClick r:id="rId7"/>
            </a:endParaRPr>
          </a:p>
          <a:p>
            <a:r>
              <a:rPr lang="en-US" altLang="ko-KR" dirty="0" smtClean="0">
                <a:hlinkClick r:id="rId7"/>
              </a:rPr>
              <a:t>https</a:t>
            </a:r>
            <a:r>
              <a:rPr lang="en-US" altLang="ko-KR" dirty="0">
                <a:hlinkClick r:id="rId7"/>
              </a:rPr>
              <a:t>://</a:t>
            </a:r>
            <a:r>
              <a:rPr lang="en-US" altLang="ko-KR" dirty="0" smtClean="0">
                <a:hlinkClick r:id="rId7"/>
              </a:rPr>
              <a:t>en.wikipedia.org/wiki/Network_topology</a:t>
            </a:r>
            <a:r>
              <a:rPr lang="en-US" altLang="ko-KR" dirty="0" smtClean="0"/>
              <a:t> // </a:t>
            </a:r>
            <a:r>
              <a:rPr lang="ko-KR" altLang="en-US" dirty="0" smtClean="0"/>
              <a:t>네트워크토폴로지란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630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419</Words>
  <Application>Microsoft Office PowerPoint</Application>
  <PresentationFormat>와이드스크린</PresentationFormat>
  <Paragraphs>52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Roboto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urse</dc:creator>
  <cp:lastModifiedBy>urse</cp:lastModifiedBy>
  <cp:revision>27</cp:revision>
  <dcterms:created xsi:type="dcterms:W3CDTF">2020-07-16T08:37:05Z</dcterms:created>
  <dcterms:modified xsi:type="dcterms:W3CDTF">2020-07-21T07:44:37Z</dcterms:modified>
</cp:coreProperties>
</file>